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7" r:id="rId3"/>
    <p:sldId id="383" r:id="rId4"/>
    <p:sldId id="379" r:id="rId5"/>
    <p:sldId id="381" r:id="rId6"/>
    <p:sldId id="392" r:id="rId7"/>
    <p:sldId id="394" r:id="rId8"/>
    <p:sldId id="378" r:id="rId9"/>
    <p:sldId id="395" r:id="rId10"/>
    <p:sldId id="385" r:id="rId11"/>
    <p:sldId id="386" r:id="rId12"/>
    <p:sldId id="389" r:id="rId13"/>
    <p:sldId id="391" r:id="rId14"/>
    <p:sldId id="387" r:id="rId15"/>
    <p:sldId id="388" r:id="rId16"/>
    <p:sldId id="396" r:id="rId17"/>
    <p:sldId id="384" r:id="rId18"/>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51" autoAdjust="0"/>
    <p:restoredTop sz="51706" autoAdjust="0"/>
  </p:normalViewPr>
  <p:slideViewPr>
    <p:cSldViewPr>
      <p:cViewPr varScale="1">
        <p:scale>
          <a:sx n="38" d="100"/>
          <a:sy n="38" d="100"/>
        </p:scale>
        <p:origin x="2142" y="48"/>
      </p:cViewPr>
      <p:guideLst>
        <p:guide orient="horz" pos="2160"/>
        <p:guide pos="2880"/>
      </p:guideLst>
    </p:cSldViewPr>
  </p:slideViewPr>
  <p:notesTextViewPr>
    <p:cViewPr>
      <p:scale>
        <a:sx n="1" d="1"/>
        <a:sy n="1" d="1"/>
      </p:scale>
      <p:origin x="0" y="0"/>
    </p:cViewPr>
  </p:notesTextViewPr>
  <p:sorterViewPr>
    <p:cViewPr>
      <p:scale>
        <a:sx n="52" d="100"/>
        <a:sy n="52" d="100"/>
      </p:scale>
      <p:origin x="0" y="0"/>
    </p:cViewPr>
  </p:sorterViewPr>
  <p:notesViewPr>
    <p:cSldViewPr>
      <p:cViewPr varScale="1">
        <p:scale>
          <a:sx n="45" d="100"/>
          <a:sy n="45" d="100"/>
        </p:scale>
        <p:origin x="2823"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27/01/2019</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488011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3521574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2905949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423874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1010471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3288935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11</a:t>
            </a:fld>
            <a:endParaRPr lang="en-AU"/>
          </a:p>
        </p:txBody>
      </p:sp>
    </p:spTree>
    <p:extLst>
      <p:ext uri="{BB962C8B-B14F-4D97-AF65-F5344CB8AC3E}">
        <p14:creationId xmlns:p14="http://schemas.microsoft.com/office/powerpoint/2010/main" val="3631953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12</a:t>
            </a:fld>
            <a:endParaRPr lang="en-AU"/>
          </a:p>
        </p:txBody>
      </p:sp>
    </p:spTree>
    <p:extLst>
      <p:ext uri="{BB962C8B-B14F-4D97-AF65-F5344CB8AC3E}">
        <p14:creationId xmlns:p14="http://schemas.microsoft.com/office/powerpoint/2010/main" val="3975847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13</a:t>
            </a:fld>
            <a:endParaRPr lang="en-AU"/>
          </a:p>
        </p:txBody>
      </p:sp>
    </p:spTree>
    <p:extLst>
      <p:ext uri="{BB962C8B-B14F-4D97-AF65-F5344CB8AC3E}">
        <p14:creationId xmlns:p14="http://schemas.microsoft.com/office/powerpoint/2010/main" val="3035953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14</a:t>
            </a:fld>
            <a:endParaRPr lang="en-AU"/>
          </a:p>
        </p:txBody>
      </p:sp>
    </p:spTree>
    <p:extLst>
      <p:ext uri="{BB962C8B-B14F-4D97-AF65-F5344CB8AC3E}">
        <p14:creationId xmlns:p14="http://schemas.microsoft.com/office/powerpoint/2010/main" val="1534684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15</a:t>
            </a:fld>
            <a:endParaRPr lang="en-AU"/>
          </a:p>
        </p:txBody>
      </p:sp>
    </p:spTree>
    <p:extLst>
      <p:ext uri="{BB962C8B-B14F-4D97-AF65-F5344CB8AC3E}">
        <p14:creationId xmlns:p14="http://schemas.microsoft.com/office/powerpoint/2010/main" val="512262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16</a:t>
            </a:fld>
            <a:endParaRPr lang="en-AU"/>
          </a:p>
        </p:txBody>
      </p:sp>
    </p:spTree>
    <p:extLst>
      <p:ext uri="{BB962C8B-B14F-4D97-AF65-F5344CB8AC3E}">
        <p14:creationId xmlns:p14="http://schemas.microsoft.com/office/powerpoint/2010/main" val="1534784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17</a:t>
            </a:fld>
            <a:endParaRPr lang="en-AU"/>
          </a:p>
        </p:txBody>
      </p:sp>
    </p:spTree>
    <p:extLst>
      <p:ext uri="{BB962C8B-B14F-4D97-AF65-F5344CB8AC3E}">
        <p14:creationId xmlns:p14="http://schemas.microsoft.com/office/powerpoint/2010/main" val="2327556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Partnership of mature Sons </a:t>
            </a:r>
            <a:br>
              <a:rPr lang="en-AU" sz="3600" dirty="0"/>
            </a:br>
            <a:r>
              <a:rPr lang="en-AU" sz="3600" dirty="0"/>
              <a:t>with the Father</a:t>
            </a:r>
            <a:endParaRPr lang="en-US" sz="2800" i="1" dirty="0"/>
          </a:p>
        </p:txBody>
      </p:sp>
      <p:sp>
        <p:nvSpPr>
          <p:cNvPr id="3" name="Text Placeholder 2"/>
          <p:cNvSpPr>
            <a:spLocks noGrp="1"/>
          </p:cNvSpPr>
          <p:nvPr>
            <p:ph type="body" sz="quarter" idx="10"/>
          </p:nvPr>
        </p:nvSpPr>
        <p:spPr/>
        <p:txBody>
          <a:bodyPr/>
          <a:lstStyle/>
          <a:p>
            <a:r>
              <a:rPr lang="en-US" dirty="0"/>
              <a:t>Lessons from the Songs of Solomon</a:t>
            </a:r>
          </a:p>
        </p:txBody>
      </p:sp>
      <p:sp>
        <p:nvSpPr>
          <p:cNvPr id="4" name="Text Placeholder 3"/>
          <p:cNvSpPr>
            <a:spLocks noGrp="1"/>
          </p:cNvSpPr>
          <p:nvPr>
            <p:ph type="body" sz="quarter" idx="12"/>
          </p:nvPr>
        </p:nvSpPr>
        <p:spPr/>
        <p:txBody>
          <a:bodyPr/>
          <a:lstStyle/>
          <a:p>
            <a:r>
              <a:rPr lang="en-US" dirty="0"/>
              <a:t>27/01/19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DF1C22-D9F6-45A6-841D-D40DF140C2B8}"/>
              </a:ext>
            </a:extLst>
          </p:cNvPr>
          <p:cNvSpPr>
            <a:spLocks noGrp="1"/>
          </p:cNvSpPr>
          <p:nvPr>
            <p:ph type="title"/>
          </p:nvPr>
        </p:nvSpPr>
        <p:spPr/>
        <p:txBody>
          <a:bodyPr/>
          <a:lstStyle/>
          <a:p>
            <a:r>
              <a:rPr lang="en-AU" dirty="0"/>
              <a:t>Luke 1:13-17</a:t>
            </a:r>
          </a:p>
        </p:txBody>
      </p:sp>
      <p:sp>
        <p:nvSpPr>
          <p:cNvPr id="3" name="Content Placeholder 2">
            <a:extLst>
              <a:ext uri="{FF2B5EF4-FFF2-40B4-BE49-F238E27FC236}">
                <a16:creationId xmlns:a16="http://schemas.microsoft.com/office/drawing/2014/main" xmlns="" id="{253014A1-A510-4936-BD50-4EB288A13837}"/>
              </a:ext>
            </a:extLst>
          </p:cNvPr>
          <p:cNvSpPr>
            <a:spLocks noGrp="1"/>
          </p:cNvSpPr>
          <p:nvPr>
            <p:ph idx="1"/>
          </p:nvPr>
        </p:nvSpPr>
        <p:spPr>
          <a:xfrm>
            <a:off x="251520" y="908720"/>
            <a:ext cx="8784976" cy="5400600"/>
          </a:xfrm>
        </p:spPr>
        <p:txBody>
          <a:bodyPr>
            <a:normAutofit fontScale="92500" lnSpcReduction="10000"/>
          </a:bodyPr>
          <a:lstStyle/>
          <a:p>
            <a:pPr marL="0" indent="0">
              <a:lnSpc>
                <a:spcPct val="120000"/>
              </a:lnSpc>
              <a:buNone/>
            </a:pPr>
            <a:r>
              <a:rPr lang="en-AU" sz="2800" i="1" baseline="30000" dirty="0"/>
              <a:t>17</a:t>
            </a:r>
            <a:r>
              <a:rPr lang="en-AU" sz="2800" i="1" dirty="0"/>
              <a:t>He will also go before Him in the spirit and power of Elijah, ‘</a:t>
            </a:r>
            <a:r>
              <a:rPr lang="en-AU" sz="2800" i="1" u="sng" dirty="0"/>
              <a:t>to turn the hearts of the fathers to the children</a:t>
            </a:r>
            <a:r>
              <a:rPr lang="en-AU" sz="2800" i="1" dirty="0"/>
              <a:t>,’ and the disobedient to the wisdom of the just, to make ready a people prepared for the Lord.</a:t>
            </a:r>
            <a:endParaRPr lang="en-AU" sz="1100" i="1" dirty="0"/>
          </a:p>
          <a:p>
            <a:pPr marL="514350" indent="-514350">
              <a:lnSpc>
                <a:spcPct val="120000"/>
              </a:lnSpc>
              <a:buFont typeface="+mj-lt"/>
              <a:buAutoNum type="arabicPeriod"/>
            </a:pPr>
            <a:r>
              <a:rPr lang="en-AU" dirty="0"/>
              <a:t>Respond to the love of the Father</a:t>
            </a:r>
          </a:p>
          <a:p>
            <a:pPr marL="514350" indent="-514350">
              <a:lnSpc>
                <a:spcPct val="120000"/>
              </a:lnSpc>
              <a:buFont typeface="+mj-lt"/>
              <a:buAutoNum type="arabicPeriod"/>
            </a:pPr>
            <a:r>
              <a:rPr lang="en-AU" dirty="0"/>
              <a:t>Respond to your spiritual parents</a:t>
            </a:r>
          </a:p>
          <a:p>
            <a:pPr marL="514350" indent="-514350">
              <a:lnSpc>
                <a:spcPct val="120000"/>
              </a:lnSpc>
              <a:buFont typeface="+mj-lt"/>
              <a:buAutoNum type="arabicPeriod"/>
            </a:pPr>
            <a:r>
              <a:rPr lang="en-AU" dirty="0"/>
              <a:t>Respond to your parents</a:t>
            </a:r>
            <a:endParaRPr lang="en-AU" sz="100" dirty="0"/>
          </a:p>
          <a:p>
            <a:pPr marL="0" indent="0">
              <a:lnSpc>
                <a:spcPct val="120000"/>
              </a:lnSpc>
              <a:buNone/>
            </a:pPr>
            <a:r>
              <a:rPr lang="en-AU" dirty="0"/>
              <a:t>- Live in a continual revelation of who God is</a:t>
            </a:r>
          </a:p>
          <a:p>
            <a:pPr marL="0" indent="0">
              <a:lnSpc>
                <a:spcPct val="120000"/>
              </a:lnSpc>
              <a:buNone/>
            </a:pPr>
            <a:r>
              <a:rPr lang="en-AU" dirty="0"/>
              <a:t>- Jesus is preparing a Bride for Himself </a:t>
            </a:r>
            <a:br>
              <a:rPr lang="en-AU" dirty="0"/>
            </a:br>
            <a:r>
              <a:rPr lang="en-AU" dirty="0"/>
              <a:t>  (His Church) </a:t>
            </a:r>
          </a:p>
        </p:txBody>
      </p:sp>
    </p:spTree>
    <p:extLst>
      <p:ext uri="{BB962C8B-B14F-4D97-AF65-F5344CB8AC3E}">
        <p14:creationId xmlns:p14="http://schemas.microsoft.com/office/powerpoint/2010/main" val="474363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2BDAEE-53B4-4C71-A12F-ACB93C8D5F2A}"/>
              </a:ext>
            </a:extLst>
          </p:cNvPr>
          <p:cNvSpPr>
            <a:spLocks noGrp="1"/>
          </p:cNvSpPr>
          <p:nvPr>
            <p:ph type="title"/>
          </p:nvPr>
        </p:nvSpPr>
        <p:spPr/>
        <p:txBody>
          <a:bodyPr/>
          <a:lstStyle/>
          <a:p>
            <a:r>
              <a:rPr lang="en-AU" dirty="0"/>
              <a:t>Our Father in heaven</a:t>
            </a:r>
          </a:p>
        </p:txBody>
      </p:sp>
      <p:sp>
        <p:nvSpPr>
          <p:cNvPr id="3" name="Content Placeholder 2">
            <a:extLst>
              <a:ext uri="{FF2B5EF4-FFF2-40B4-BE49-F238E27FC236}">
                <a16:creationId xmlns:a16="http://schemas.microsoft.com/office/drawing/2014/main" xmlns="" id="{B71F1367-F3F5-494F-B055-D02E2EFBD4AC}"/>
              </a:ext>
            </a:extLst>
          </p:cNvPr>
          <p:cNvSpPr>
            <a:spLocks noGrp="1"/>
          </p:cNvSpPr>
          <p:nvPr>
            <p:ph idx="1"/>
          </p:nvPr>
        </p:nvSpPr>
        <p:spPr>
          <a:xfrm>
            <a:off x="107504" y="980728"/>
            <a:ext cx="8892480" cy="5184576"/>
          </a:xfrm>
        </p:spPr>
        <p:txBody>
          <a:bodyPr>
            <a:normAutofit/>
          </a:bodyPr>
          <a:lstStyle/>
          <a:p>
            <a:pPr marL="0" indent="0">
              <a:buNone/>
            </a:pPr>
            <a:r>
              <a:rPr lang="en-AU" b="1" dirty="0"/>
              <a:t>Rom 8:15 - </a:t>
            </a:r>
            <a:r>
              <a:rPr lang="en-AU" dirty="0"/>
              <a:t>For you did not receive the spirit of bondage again to fear, but you received the Spirit of adoption by whom we cry out, “</a:t>
            </a:r>
            <a:r>
              <a:rPr lang="en-AU" u="sng" dirty="0"/>
              <a:t>Abba, Father</a:t>
            </a:r>
            <a:r>
              <a:rPr lang="en-AU" dirty="0"/>
              <a:t>.”</a:t>
            </a:r>
          </a:p>
          <a:p>
            <a:pPr marL="0" indent="0">
              <a:buNone/>
            </a:pPr>
            <a:endParaRPr lang="en-AU" sz="1000" dirty="0"/>
          </a:p>
          <a:p>
            <a:pPr marL="0" indent="0">
              <a:buNone/>
            </a:pPr>
            <a:r>
              <a:rPr lang="en-AU" b="1" dirty="0"/>
              <a:t>Matt 7:11 </a:t>
            </a:r>
            <a:r>
              <a:rPr lang="en-AU" dirty="0"/>
              <a:t>- If you then, being evil, know how to give good gifts to your children, how much more will </a:t>
            </a:r>
            <a:r>
              <a:rPr lang="en-AU" u="sng" dirty="0"/>
              <a:t>your Father </a:t>
            </a:r>
            <a:r>
              <a:rPr lang="en-AU" dirty="0"/>
              <a:t>who is in heaven give good things to those who ask Him!</a:t>
            </a:r>
          </a:p>
          <a:p>
            <a:pPr marL="0" indent="0">
              <a:buNone/>
            </a:pPr>
            <a:endParaRPr lang="en-AU" sz="1000" dirty="0"/>
          </a:p>
          <a:p>
            <a:pPr marL="0" indent="0">
              <a:buNone/>
            </a:pPr>
            <a:r>
              <a:rPr lang="en-AU" b="1" dirty="0"/>
              <a:t>Matt 6:9-13 </a:t>
            </a:r>
            <a:r>
              <a:rPr lang="en-AU" dirty="0"/>
              <a:t>– “</a:t>
            </a:r>
            <a:r>
              <a:rPr lang="en-AU" u="sng" dirty="0"/>
              <a:t>Our Father</a:t>
            </a:r>
            <a:r>
              <a:rPr lang="en-AU" dirty="0"/>
              <a:t> in heaven…”</a:t>
            </a:r>
          </a:p>
        </p:txBody>
      </p:sp>
    </p:spTree>
    <p:extLst>
      <p:ext uri="{BB962C8B-B14F-4D97-AF65-F5344CB8AC3E}">
        <p14:creationId xmlns:p14="http://schemas.microsoft.com/office/powerpoint/2010/main" val="131005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FD89E1-AACD-47D5-AD80-4380DB454EDC}"/>
              </a:ext>
            </a:extLst>
          </p:cNvPr>
          <p:cNvSpPr>
            <a:spLocks noGrp="1"/>
          </p:cNvSpPr>
          <p:nvPr>
            <p:ph type="title"/>
          </p:nvPr>
        </p:nvSpPr>
        <p:spPr/>
        <p:txBody>
          <a:bodyPr/>
          <a:lstStyle/>
          <a:p>
            <a:r>
              <a:rPr lang="en-AU" sz="3600" dirty="0"/>
              <a:t>The bride (Church) and Bridegroom King</a:t>
            </a:r>
          </a:p>
        </p:txBody>
      </p:sp>
      <p:sp>
        <p:nvSpPr>
          <p:cNvPr id="3" name="Content Placeholder 2">
            <a:extLst>
              <a:ext uri="{FF2B5EF4-FFF2-40B4-BE49-F238E27FC236}">
                <a16:creationId xmlns:a16="http://schemas.microsoft.com/office/drawing/2014/main" xmlns="" id="{03318864-2E4E-4412-8E5F-691B46677EBA}"/>
              </a:ext>
            </a:extLst>
          </p:cNvPr>
          <p:cNvSpPr>
            <a:spLocks noGrp="1"/>
          </p:cNvSpPr>
          <p:nvPr>
            <p:ph idx="1"/>
          </p:nvPr>
        </p:nvSpPr>
        <p:spPr/>
        <p:txBody>
          <a:bodyPr/>
          <a:lstStyle/>
          <a:p>
            <a:pPr marL="0" indent="0">
              <a:buNone/>
            </a:pPr>
            <a:r>
              <a:rPr lang="en-AU" dirty="0"/>
              <a:t>Eph 5:25-27 - Husbands, love your wives, just as Christ also </a:t>
            </a:r>
            <a:r>
              <a:rPr lang="en-AU" b="1" u="sng" dirty="0"/>
              <a:t>loved the church and gave Himself</a:t>
            </a:r>
            <a:r>
              <a:rPr lang="en-AU" dirty="0"/>
              <a:t> for her, </a:t>
            </a:r>
            <a:r>
              <a:rPr lang="en-AU" baseline="30000" dirty="0"/>
              <a:t>26</a:t>
            </a:r>
            <a:r>
              <a:rPr lang="en-AU" dirty="0"/>
              <a:t> that He might </a:t>
            </a:r>
            <a:r>
              <a:rPr lang="en-AU" b="1" u="sng" dirty="0"/>
              <a:t>sanctify and cleanse</a:t>
            </a:r>
            <a:r>
              <a:rPr lang="en-AU" dirty="0"/>
              <a:t> her with the washing of water by the word, </a:t>
            </a:r>
            <a:r>
              <a:rPr lang="en-AU" baseline="30000" dirty="0"/>
              <a:t>27</a:t>
            </a:r>
            <a:r>
              <a:rPr lang="en-AU" dirty="0"/>
              <a:t> that He might present her to Himself </a:t>
            </a:r>
            <a:r>
              <a:rPr lang="en-AU" b="1" u="sng" dirty="0"/>
              <a:t>a glorious church</a:t>
            </a:r>
            <a:r>
              <a:rPr lang="en-AU" dirty="0"/>
              <a:t>, not having spot or wrinkle or any such thing, but that she should be </a:t>
            </a:r>
            <a:r>
              <a:rPr lang="en-AU" b="1" u="sng" dirty="0"/>
              <a:t>holy and without blemish</a:t>
            </a:r>
            <a:r>
              <a:rPr lang="en-AU" dirty="0"/>
              <a:t>.</a:t>
            </a:r>
          </a:p>
        </p:txBody>
      </p:sp>
    </p:spTree>
    <p:extLst>
      <p:ext uri="{BB962C8B-B14F-4D97-AF65-F5344CB8AC3E}">
        <p14:creationId xmlns:p14="http://schemas.microsoft.com/office/powerpoint/2010/main" val="643051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B0892B-5449-4C63-AAF5-3E6902B153F4}"/>
              </a:ext>
            </a:extLst>
          </p:cNvPr>
          <p:cNvSpPr>
            <a:spLocks noGrp="1"/>
          </p:cNvSpPr>
          <p:nvPr>
            <p:ph type="title"/>
          </p:nvPr>
        </p:nvSpPr>
        <p:spPr/>
        <p:txBody>
          <a:bodyPr/>
          <a:lstStyle/>
          <a:p>
            <a:r>
              <a:rPr lang="en-AU" sz="3600" dirty="0"/>
              <a:t>The bride (Church) and Bridegroom King</a:t>
            </a:r>
          </a:p>
        </p:txBody>
      </p:sp>
      <p:sp>
        <p:nvSpPr>
          <p:cNvPr id="3" name="Content Placeholder 2">
            <a:extLst>
              <a:ext uri="{FF2B5EF4-FFF2-40B4-BE49-F238E27FC236}">
                <a16:creationId xmlns:a16="http://schemas.microsoft.com/office/drawing/2014/main" xmlns="" id="{36A18567-A101-414A-9FBC-AD6164B2E09F}"/>
              </a:ext>
            </a:extLst>
          </p:cNvPr>
          <p:cNvSpPr>
            <a:spLocks noGrp="1"/>
          </p:cNvSpPr>
          <p:nvPr>
            <p:ph idx="1"/>
          </p:nvPr>
        </p:nvSpPr>
        <p:spPr/>
        <p:txBody>
          <a:bodyPr>
            <a:normAutofit/>
          </a:bodyPr>
          <a:lstStyle/>
          <a:p>
            <a:pPr marL="0" indent="0">
              <a:buNone/>
            </a:pPr>
            <a:r>
              <a:rPr lang="en-AU" dirty="0"/>
              <a:t>1) Loved the Church and gave Himself</a:t>
            </a:r>
          </a:p>
        </p:txBody>
      </p:sp>
      <p:pic>
        <p:nvPicPr>
          <p:cNvPr id="7" name="Picture 6">
            <a:extLst>
              <a:ext uri="{FF2B5EF4-FFF2-40B4-BE49-F238E27FC236}">
                <a16:creationId xmlns:a16="http://schemas.microsoft.com/office/drawing/2014/main" xmlns="" id="{294EA376-E4F1-4261-868F-3ACD5B22A084}"/>
              </a:ext>
            </a:extLst>
          </p:cNvPr>
          <p:cNvPicPr>
            <a:picLocks noChangeAspect="1"/>
          </p:cNvPicPr>
          <p:nvPr/>
        </p:nvPicPr>
        <p:blipFill rotWithShape="1">
          <a:blip r:embed="rId2"/>
          <a:srcRect b="6059"/>
          <a:stretch/>
        </p:blipFill>
        <p:spPr>
          <a:xfrm>
            <a:off x="1619672" y="1898120"/>
            <a:ext cx="4896544" cy="4341011"/>
          </a:xfrm>
          <a:prstGeom prst="rect">
            <a:avLst/>
          </a:prstGeom>
        </p:spPr>
      </p:pic>
    </p:spTree>
    <p:extLst>
      <p:ext uri="{BB962C8B-B14F-4D97-AF65-F5344CB8AC3E}">
        <p14:creationId xmlns:p14="http://schemas.microsoft.com/office/powerpoint/2010/main" val="3303632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B0892B-5449-4C63-AAF5-3E6902B153F4}"/>
              </a:ext>
            </a:extLst>
          </p:cNvPr>
          <p:cNvSpPr>
            <a:spLocks noGrp="1"/>
          </p:cNvSpPr>
          <p:nvPr>
            <p:ph type="title"/>
          </p:nvPr>
        </p:nvSpPr>
        <p:spPr/>
        <p:txBody>
          <a:bodyPr/>
          <a:lstStyle/>
          <a:p>
            <a:r>
              <a:rPr lang="en-AU" sz="3600" dirty="0"/>
              <a:t>The bride (Church) and Bridegroom King</a:t>
            </a:r>
          </a:p>
        </p:txBody>
      </p:sp>
      <p:sp>
        <p:nvSpPr>
          <p:cNvPr id="3" name="Content Placeholder 2">
            <a:extLst>
              <a:ext uri="{FF2B5EF4-FFF2-40B4-BE49-F238E27FC236}">
                <a16:creationId xmlns:a16="http://schemas.microsoft.com/office/drawing/2014/main" xmlns="" id="{36A18567-A101-414A-9FBC-AD6164B2E09F}"/>
              </a:ext>
            </a:extLst>
          </p:cNvPr>
          <p:cNvSpPr>
            <a:spLocks noGrp="1"/>
          </p:cNvSpPr>
          <p:nvPr>
            <p:ph idx="1"/>
          </p:nvPr>
        </p:nvSpPr>
        <p:spPr>
          <a:xfrm>
            <a:off x="251520" y="1179157"/>
            <a:ext cx="8712968" cy="4525963"/>
          </a:xfrm>
        </p:spPr>
        <p:txBody>
          <a:bodyPr>
            <a:normAutofit/>
          </a:bodyPr>
          <a:lstStyle/>
          <a:p>
            <a:pPr marL="514350" indent="-514350">
              <a:buAutoNum type="arabicParenR"/>
            </a:pPr>
            <a:r>
              <a:rPr lang="en-AU" dirty="0"/>
              <a:t>Loved the Church and gave Himself</a:t>
            </a:r>
          </a:p>
          <a:p>
            <a:pPr marL="514350" indent="-514350">
              <a:buAutoNum type="arabicParenR"/>
            </a:pPr>
            <a:r>
              <a:rPr lang="en-AU" dirty="0"/>
              <a:t>Sanctify and cleanse the Church</a:t>
            </a:r>
          </a:p>
        </p:txBody>
      </p:sp>
      <p:pic>
        <p:nvPicPr>
          <p:cNvPr id="4" name="Picture 3">
            <a:extLst>
              <a:ext uri="{FF2B5EF4-FFF2-40B4-BE49-F238E27FC236}">
                <a16:creationId xmlns:a16="http://schemas.microsoft.com/office/drawing/2014/main" xmlns="" id="{0FE0F9D2-431E-43F0-BEE2-D54738F5E0BA}"/>
              </a:ext>
            </a:extLst>
          </p:cNvPr>
          <p:cNvPicPr>
            <a:picLocks noChangeAspect="1"/>
          </p:cNvPicPr>
          <p:nvPr/>
        </p:nvPicPr>
        <p:blipFill>
          <a:blip r:embed="rId2"/>
          <a:stretch>
            <a:fillRect/>
          </a:stretch>
        </p:blipFill>
        <p:spPr>
          <a:xfrm>
            <a:off x="211945" y="2563274"/>
            <a:ext cx="8801100" cy="3286125"/>
          </a:xfrm>
          <a:prstGeom prst="rect">
            <a:avLst/>
          </a:prstGeom>
        </p:spPr>
      </p:pic>
    </p:spTree>
    <p:extLst>
      <p:ext uri="{BB962C8B-B14F-4D97-AF65-F5344CB8AC3E}">
        <p14:creationId xmlns:p14="http://schemas.microsoft.com/office/powerpoint/2010/main" val="1511612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B0892B-5449-4C63-AAF5-3E6902B153F4}"/>
              </a:ext>
            </a:extLst>
          </p:cNvPr>
          <p:cNvSpPr>
            <a:spLocks noGrp="1"/>
          </p:cNvSpPr>
          <p:nvPr>
            <p:ph type="title"/>
          </p:nvPr>
        </p:nvSpPr>
        <p:spPr/>
        <p:txBody>
          <a:bodyPr/>
          <a:lstStyle/>
          <a:p>
            <a:r>
              <a:rPr lang="en-AU" sz="3600" dirty="0"/>
              <a:t>The bride (Church) and Bridegroom King</a:t>
            </a:r>
          </a:p>
        </p:txBody>
      </p:sp>
      <p:sp>
        <p:nvSpPr>
          <p:cNvPr id="3" name="Content Placeholder 2">
            <a:extLst>
              <a:ext uri="{FF2B5EF4-FFF2-40B4-BE49-F238E27FC236}">
                <a16:creationId xmlns:a16="http://schemas.microsoft.com/office/drawing/2014/main" xmlns="" id="{36A18567-A101-414A-9FBC-AD6164B2E09F}"/>
              </a:ext>
            </a:extLst>
          </p:cNvPr>
          <p:cNvSpPr>
            <a:spLocks noGrp="1"/>
          </p:cNvSpPr>
          <p:nvPr>
            <p:ph idx="1"/>
          </p:nvPr>
        </p:nvSpPr>
        <p:spPr>
          <a:xfrm>
            <a:off x="251520" y="1179157"/>
            <a:ext cx="8712968" cy="4525963"/>
          </a:xfrm>
        </p:spPr>
        <p:txBody>
          <a:bodyPr>
            <a:normAutofit/>
          </a:bodyPr>
          <a:lstStyle/>
          <a:p>
            <a:pPr marL="514350" indent="-514350">
              <a:buAutoNum type="arabicParenR"/>
            </a:pPr>
            <a:r>
              <a:rPr lang="en-AU" dirty="0"/>
              <a:t>Loved the Church and gave Himself</a:t>
            </a:r>
          </a:p>
          <a:p>
            <a:pPr marL="514350" indent="-514350">
              <a:buAutoNum type="arabicParenR"/>
            </a:pPr>
            <a:r>
              <a:rPr lang="en-AU" dirty="0"/>
              <a:t>Sanctify and cleanse the Church</a:t>
            </a:r>
          </a:p>
          <a:p>
            <a:pPr marL="514350" indent="-514350">
              <a:buAutoNum type="arabicParenR"/>
            </a:pPr>
            <a:r>
              <a:rPr lang="en-AU" dirty="0"/>
              <a:t>Preparing the perfect Church</a:t>
            </a:r>
          </a:p>
        </p:txBody>
      </p:sp>
      <p:pic>
        <p:nvPicPr>
          <p:cNvPr id="5" name="Picture 4">
            <a:extLst>
              <a:ext uri="{FF2B5EF4-FFF2-40B4-BE49-F238E27FC236}">
                <a16:creationId xmlns:a16="http://schemas.microsoft.com/office/drawing/2014/main" xmlns="" id="{E1E17A86-FC33-419C-93F5-BB03502A1FB9}"/>
              </a:ext>
            </a:extLst>
          </p:cNvPr>
          <p:cNvPicPr>
            <a:picLocks noChangeAspect="1"/>
          </p:cNvPicPr>
          <p:nvPr/>
        </p:nvPicPr>
        <p:blipFill rotWithShape="1">
          <a:blip r:embed="rId3"/>
          <a:srcRect t="21840" b="9059"/>
          <a:stretch/>
        </p:blipFill>
        <p:spPr>
          <a:xfrm>
            <a:off x="0" y="3097096"/>
            <a:ext cx="7092280" cy="3772262"/>
          </a:xfrm>
          <a:prstGeom prst="rect">
            <a:avLst/>
          </a:prstGeom>
        </p:spPr>
      </p:pic>
    </p:spTree>
    <p:extLst>
      <p:ext uri="{BB962C8B-B14F-4D97-AF65-F5344CB8AC3E}">
        <p14:creationId xmlns:p14="http://schemas.microsoft.com/office/powerpoint/2010/main" val="1585705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15EB03-2772-4634-92B2-BC8F66A7089F}"/>
              </a:ext>
            </a:extLst>
          </p:cNvPr>
          <p:cNvSpPr>
            <a:spLocks noGrp="1"/>
          </p:cNvSpPr>
          <p:nvPr>
            <p:ph type="title"/>
          </p:nvPr>
        </p:nvSpPr>
        <p:spPr/>
        <p:txBody>
          <a:bodyPr/>
          <a:lstStyle/>
          <a:p>
            <a:r>
              <a:rPr lang="en-AU" dirty="0"/>
              <a:t>Songs of Solomon 8:6-7</a:t>
            </a:r>
          </a:p>
        </p:txBody>
      </p:sp>
      <p:sp>
        <p:nvSpPr>
          <p:cNvPr id="3" name="Content Placeholder 2">
            <a:extLst>
              <a:ext uri="{FF2B5EF4-FFF2-40B4-BE49-F238E27FC236}">
                <a16:creationId xmlns:a16="http://schemas.microsoft.com/office/drawing/2014/main" xmlns="" id="{32526AE7-9743-48AE-B217-95152BDF8241}"/>
              </a:ext>
            </a:extLst>
          </p:cNvPr>
          <p:cNvSpPr>
            <a:spLocks noGrp="1"/>
          </p:cNvSpPr>
          <p:nvPr>
            <p:ph idx="1"/>
          </p:nvPr>
        </p:nvSpPr>
        <p:spPr>
          <a:xfrm>
            <a:off x="215516" y="1052736"/>
            <a:ext cx="8712968" cy="5256584"/>
          </a:xfrm>
        </p:spPr>
        <p:txBody>
          <a:bodyPr>
            <a:normAutofit fontScale="92500" lnSpcReduction="10000"/>
          </a:bodyPr>
          <a:lstStyle/>
          <a:p>
            <a:pPr marL="0" indent="0">
              <a:buNone/>
            </a:pPr>
            <a:r>
              <a:rPr lang="en-AU" baseline="30000" dirty="0"/>
              <a:t>6</a:t>
            </a:r>
            <a:r>
              <a:rPr lang="en-AU" dirty="0"/>
              <a:t> Set me as a seal upon your heart,</a:t>
            </a:r>
          </a:p>
          <a:p>
            <a:pPr marL="0" indent="0">
              <a:buNone/>
            </a:pPr>
            <a:r>
              <a:rPr lang="en-AU" dirty="0"/>
              <a:t>As a seal upon your arm;</a:t>
            </a:r>
          </a:p>
          <a:p>
            <a:pPr marL="0" indent="0">
              <a:buNone/>
            </a:pPr>
            <a:r>
              <a:rPr lang="en-AU" dirty="0"/>
              <a:t>For love is as strong as death,</a:t>
            </a:r>
          </a:p>
          <a:p>
            <a:pPr marL="0" indent="0">
              <a:buNone/>
            </a:pPr>
            <a:r>
              <a:rPr lang="en-AU" dirty="0"/>
              <a:t>Jealousy as cruel as the grave;</a:t>
            </a:r>
          </a:p>
          <a:p>
            <a:pPr marL="0" indent="0">
              <a:buNone/>
            </a:pPr>
            <a:r>
              <a:rPr lang="en-AU" dirty="0"/>
              <a:t>Its flames are flames of fire,</a:t>
            </a:r>
          </a:p>
          <a:p>
            <a:pPr marL="0" indent="0">
              <a:buNone/>
            </a:pPr>
            <a:r>
              <a:rPr lang="en-AU" dirty="0"/>
              <a:t>A most vehement flame.</a:t>
            </a:r>
          </a:p>
          <a:p>
            <a:endParaRPr lang="en-AU" sz="800" dirty="0"/>
          </a:p>
          <a:p>
            <a:pPr marL="0" indent="0">
              <a:buNone/>
            </a:pPr>
            <a:r>
              <a:rPr lang="en-AU" baseline="30000" dirty="0"/>
              <a:t>7</a:t>
            </a:r>
            <a:r>
              <a:rPr lang="en-AU" dirty="0"/>
              <a:t> Many waters cannot quench love,</a:t>
            </a:r>
          </a:p>
          <a:p>
            <a:pPr marL="0" indent="0">
              <a:buNone/>
            </a:pPr>
            <a:r>
              <a:rPr lang="en-AU" dirty="0"/>
              <a:t>Nor can the floods drown it.</a:t>
            </a:r>
          </a:p>
          <a:p>
            <a:pPr marL="0" indent="0">
              <a:buNone/>
            </a:pPr>
            <a:r>
              <a:rPr lang="en-AU" dirty="0"/>
              <a:t>If a man would give for love all the wealth of his house, It would be utterly despised.</a:t>
            </a:r>
          </a:p>
          <a:p>
            <a:pPr marL="0" indent="0">
              <a:buNone/>
            </a:pPr>
            <a:endParaRPr lang="en-AU" sz="1300" dirty="0"/>
          </a:p>
        </p:txBody>
      </p:sp>
      <p:pic>
        <p:nvPicPr>
          <p:cNvPr id="1028" name="Picture 4" descr="Image result for flaming heart">
            <a:extLst>
              <a:ext uri="{FF2B5EF4-FFF2-40B4-BE49-F238E27FC236}">
                <a16:creationId xmlns:a16="http://schemas.microsoft.com/office/drawing/2014/main" xmlns="" id="{C080847D-FA80-47E4-93D3-C06B103313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449" y="1556792"/>
            <a:ext cx="2827015" cy="2037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295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8671F-1C43-4E8B-8ABB-F25BFF2A6DE3}"/>
              </a:ext>
            </a:extLst>
          </p:cNvPr>
          <p:cNvSpPr>
            <a:spLocks noGrp="1"/>
          </p:cNvSpPr>
          <p:nvPr>
            <p:ph type="title"/>
          </p:nvPr>
        </p:nvSpPr>
        <p:spPr/>
        <p:txBody>
          <a:bodyPr/>
          <a:lstStyle/>
          <a:p>
            <a:r>
              <a:rPr lang="en-AU" dirty="0"/>
              <a:t>The greatest commandment</a:t>
            </a:r>
          </a:p>
        </p:txBody>
      </p:sp>
      <p:sp>
        <p:nvSpPr>
          <p:cNvPr id="7" name="Content Placeholder 6">
            <a:extLst>
              <a:ext uri="{FF2B5EF4-FFF2-40B4-BE49-F238E27FC236}">
                <a16:creationId xmlns:a16="http://schemas.microsoft.com/office/drawing/2014/main" xmlns="" id="{5951FF83-A2BD-48AF-90A4-226BACD66E45}"/>
              </a:ext>
            </a:extLst>
          </p:cNvPr>
          <p:cNvSpPr>
            <a:spLocks noGrp="1"/>
          </p:cNvSpPr>
          <p:nvPr>
            <p:ph idx="1"/>
          </p:nvPr>
        </p:nvSpPr>
        <p:spPr>
          <a:xfrm>
            <a:off x="251520" y="1007605"/>
            <a:ext cx="8712968" cy="5373724"/>
          </a:xfrm>
        </p:spPr>
        <p:txBody>
          <a:bodyPr>
            <a:normAutofit fontScale="92500" lnSpcReduction="10000"/>
          </a:bodyPr>
          <a:lstStyle/>
          <a:p>
            <a:pPr marL="0" indent="0">
              <a:buNone/>
            </a:pPr>
            <a:r>
              <a:rPr lang="en-AU" dirty="0"/>
              <a:t>Matt 22:37-39 - Jesus said to him, “‘You shall love the Lord your God with all your heart, with all your soul, and with all your mind.’ This is the first and great commandment. And the second is like it: ‘You shall love </a:t>
            </a:r>
            <a:br>
              <a:rPr lang="en-AU" dirty="0"/>
            </a:br>
            <a:r>
              <a:rPr lang="en-AU" dirty="0"/>
              <a:t>your neighbour as yourself.’</a:t>
            </a:r>
          </a:p>
          <a:p>
            <a:pPr marL="0" indent="0">
              <a:buNone/>
            </a:pPr>
            <a:endParaRPr lang="en-AU" sz="3000" dirty="0"/>
          </a:p>
          <a:p>
            <a:pPr marL="0" indent="0">
              <a:buNone/>
            </a:pPr>
            <a:r>
              <a:rPr lang="en-AU" dirty="0"/>
              <a:t>John 15:9-10 - “As the Father loved Me, I also have loved you; abide in My love. If you keep My commandments, you will abide in My love, just as I have kept My Father’s commandments and abide in His love.</a:t>
            </a:r>
          </a:p>
        </p:txBody>
      </p:sp>
      <p:pic>
        <p:nvPicPr>
          <p:cNvPr id="8" name="Picture 7">
            <a:extLst>
              <a:ext uri="{FF2B5EF4-FFF2-40B4-BE49-F238E27FC236}">
                <a16:creationId xmlns:a16="http://schemas.microsoft.com/office/drawing/2014/main" xmlns="" id="{156A1889-BEFF-448C-8860-7574A3996738}"/>
              </a:ext>
            </a:extLst>
          </p:cNvPr>
          <p:cNvPicPr>
            <a:picLocks noChangeAspect="1"/>
          </p:cNvPicPr>
          <p:nvPr/>
        </p:nvPicPr>
        <p:blipFill>
          <a:blip r:embed="rId2"/>
          <a:stretch>
            <a:fillRect/>
          </a:stretch>
        </p:blipFill>
        <p:spPr>
          <a:xfrm>
            <a:off x="6203508" y="2780928"/>
            <a:ext cx="2328932" cy="1228447"/>
          </a:xfrm>
          <a:prstGeom prst="rect">
            <a:avLst/>
          </a:prstGeom>
        </p:spPr>
      </p:pic>
    </p:spTree>
    <p:extLst>
      <p:ext uri="{BB962C8B-B14F-4D97-AF65-F5344CB8AC3E}">
        <p14:creationId xmlns:p14="http://schemas.microsoft.com/office/powerpoint/2010/main" val="1462054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58ABAB-3A51-4D98-8E34-7ACDB216A992}"/>
              </a:ext>
            </a:extLst>
          </p:cNvPr>
          <p:cNvSpPr>
            <a:spLocks noGrp="1"/>
          </p:cNvSpPr>
          <p:nvPr>
            <p:ph type="title"/>
          </p:nvPr>
        </p:nvSpPr>
        <p:spPr>
          <a:xfrm>
            <a:off x="0" y="0"/>
            <a:ext cx="9144000" cy="1052736"/>
          </a:xfrm>
        </p:spPr>
        <p:txBody>
          <a:bodyPr/>
          <a:lstStyle/>
          <a:p>
            <a:r>
              <a:rPr lang="en-AU" sz="3600" dirty="0"/>
              <a:t>He sees us as beautiful and precious</a:t>
            </a:r>
          </a:p>
        </p:txBody>
      </p:sp>
      <p:sp>
        <p:nvSpPr>
          <p:cNvPr id="3" name="Content Placeholder 2">
            <a:extLst>
              <a:ext uri="{FF2B5EF4-FFF2-40B4-BE49-F238E27FC236}">
                <a16:creationId xmlns:a16="http://schemas.microsoft.com/office/drawing/2014/main" xmlns="" id="{93E6E0AF-0DF9-4E19-A2B8-46106F7F3862}"/>
              </a:ext>
            </a:extLst>
          </p:cNvPr>
          <p:cNvSpPr>
            <a:spLocks noGrp="1"/>
          </p:cNvSpPr>
          <p:nvPr>
            <p:ph idx="1"/>
          </p:nvPr>
        </p:nvSpPr>
        <p:spPr>
          <a:xfrm>
            <a:off x="251520" y="908720"/>
            <a:ext cx="8712968" cy="5472608"/>
          </a:xfrm>
        </p:spPr>
        <p:txBody>
          <a:bodyPr>
            <a:normAutofit fontScale="85000" lnSpcReduction="10000"/>
          </a:bodyPr>
          <a:lstStyle/>
          <a:p>
            <a:pPr marL="0" indent="0">
              <a:buNone/>
            </a:pPr>
            <a:r>
              <a:rPr lang="en-AU" dirty="0" err="1"/>
              <a:t>SoS</a:t>
            </a:r>
            <a:r>
              <a:rPr lang="en-AU" dirty="0"/>
              <a:t> 1:5,8,15 - Dark </a:t>
            </a:r>
            <a:r>
              <a:rPr lang="en-AU" i="1" dirty="0"/>
              <a:t>vs</a:t>
            </a:r>
            <a:r>
              <a:rPr lang="en-AU" dirty="0"/>
              <a:t> lovely, fair/fairest  </a:t>
            </a:r>
          </a:p>
          <a:p>
            <a:pPr marL="0" indent="0">
              <a:buNone/>
            </a:pPr>
            <a:r>
              <a:rPr lang="en-AU" dirty="0" err="1"/>
              <a:t>SoS</a:t>
            </a:r>
            <a:r>
              <a:rPr lang="en-AU" dirty="0"/>
              <a:t> 4:9 - You have ravished my heart,</a:t>
            </a:r>
            <a:br>
              <a:rPr lang="en-AU" dirty="0"/>
            </a:br>
            <a:r>
              <a:rPr lang="en-AU" dirty="0"/>
              <a:t>My sister, </a:t>
            </a:r>
            <a:r>
              <a:rPr lang="en-AU" i="1" dirty="0"/>
              <a:t>my</a:t>
            </a:r>
            <a:r>
              <a:rPr lang="en-AU" dirty="0"/>
              <a:t> spouse;</a:t>
            </a:r>
          </a:p>
          <a:p>
            <a:pPr marL="0" indent="0">
              <a:buNone/>
            </a:pPr>
            <a:endParaRPr lang="en-AU" sz="1800" dirty="0"/>
          </a:p>
          <a:p>
            <a:pPr marL="0" indent="0">
              <a:buNone/>
            </a:pPr>
            <a:r>
              <a:rPr lang="en-AU" u="sng" dirty="0"/>
              <a:t>We are lovely before God even in our weakness:</a:t>
            </a:r>
          </a:p>
          <a:p>
            <a:pPr marL="0" indent="0">
              <a:buNone/>
            </a:pPr>
            <a:r>
              <a:rPr lang="en-AU" dirty="0" err="1"/>
              <a:t>i</a:t>
            </a:r>
            <a:r>
              <a:rPr lang="en-AU" dirty="0"/>
              <a:t>. God’s personality – He kind and loving</a:t>
            </a:r>
          </a:p>
          <a:p>
            <a:pPr marL="0" indent="0">
              <a:buNone/>
            </a:pPr>
            <a:r>
              <a:rPr lang="en-AU" dirty="0"/>
              <a:t>ii. The gift of righteousness – We receive the beauty of Jesus’ righteousness (2 Cor 5:21)</a:t>
            </a:r>
          </a:p>
          <a:p>
            <a:pPr marL="0" indent="0">
              <a:buNone/>
            </a:pPr>
            <a:r>
              <a:rPr lang="en-AU" dirty="0"/>
              <a:t>iii. A willing spirit to sincerely obey Him - our victory begins when we decide to obey</a:t>
            </a:r>
          </a:p>
          <a:p>
            <a:pPr marL="0" indent="0">
              <a:buNone/>
            </a:pPr>
            <a:r>
              <a:rPr lang="en-AU" dirty="0"/>
              <a:t>iv. Our eternal destiny - He sees our end, the planted seeds of character, our potential and destiny that He has set for us.</a:t>
            </a:r>
          </a:p>
        </p:txBody>
      </p:sp>
    </p:spTree>
    <p:extLst>
      <p:ext uri="{BB962C8B-B14F-4D97-AF65-F5344CB8AC3E}">
        <p14:creationId xmlns:p14="http://schemas.microsoft.com/office/powerpoint/2010/main" val="3603218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29387-E39B-4AFA-97B0-7020E0977C1B}"/>
              </a:ext>
            </a:extLst>
          </p:cNvPr>
          <p:cNvSpPr>
            <a:spLocks noGrp="1"/>
          </p:cNvSpPr>
          <p:nvPr>
            <p:ph type="title"/>
          </p:nvPr>
        </p:nvSpPr>
        <p:spPr/>
        <p:txBody>
          <a:bodyPr/>
          <a:lstStyle/>
          <a:p>
            <a:r>
              <a:rPr lang="en-AU" dirty="0"/>
              <a:t>1) Develop love-obedience</a:t>
            </a:r>
          </a:p>
        </p:txBody>
      </p:sp>
      <p:sp>
        <p:nvSpPr>
          <p:cNvPr id="3" name="Content Placeholder 2">
            <a:extLst>
              <a:ext uri="{FF2B5EF4-FFF2-40B4-BE49-F238E27FC236}">
                <a16:creationId xmlns:a16="http://schemas.microsoft.com/office/drawing/2014/main" xmlns="" id="{3EE55AF0-167B-4BF2-9B58-A1F111A07309}"/>
              </a:ext>
            </a:extLst>
          </p:cNvPr>
          <p:cNvSpPr>
            <a:spLocks noGrp="1"/>
          </p:cNvSpPr>
          <p:nvPr>
            <p:ph idx="1"/>
          </p:nvPr>
        </p:nvSpPr>
        <p:spPr>
          <a:xfrm>
            <a:off x="251520" y="980728"/>
            <a:ext cx="8712968" cy="5877272"/>
          </a:xfrm>
        </p:spPr>
        <p:txBody>
          <a:bodyPr>
            <a:normAutofit fontScale="85000" lnSpcReduction="10000"/>
          </a:bodyPr>
          <a:lstStyle/>
          <a:p>
            <a:pPr marL="0" indent="0">
              <a:buNone/>
            </a:pPr>
            <a:r>
              <a:rPr lang="en-AU" b="1" dirty="0" err="1"/>
              <a:t>i</a:t>
            </a:r>
            <a:r>
              <a:rPr lang="en-AU" b="1" dirty="0"/>
              <a:t>) </a:t>
            </a:r>
            <a:r>
              <a:rPr lang="en-AU" b="1" u="sng" dirty="0"/>
              <a:t>Affection-based obedience</a:t>
            </a:r>
            <a:br>
              <a:rPr lang="en-AU" b="1" u="sng" dirty="0"/>
            </a:br>
            <a:r>
              <a:rPr lang="en-AU" dirty="0"/>
              <a:t>    - Flows from experiencing His affection for us.</a:t>
            </a:r>
          </a:p>
          <a:p>
            <a:pPr marL="0" indent="0">
              <a:buNone/>
            </a:pPr>
            <a:r>
              <a:rPr lang="en-AU" dirty="0"/>
              <a:t>    </a:t>
            </a:r>
            <a:r>
              <a:rPr lang="en-AU" dirty="0" err="1"/>
              <a:t>SoS</a:t>
            </a:r>
            <a:r>
              <a:rPr lang="en-AU" dirty="0"/>
              <a:t> 7:9 - </a:t>
            </a:r>
            <a:r>
              <a:rPr lang="en-AU" i="1" dirty="0"/>
              <a:t>The wine</a:t>
            </a:r>
            <a:r>
              <a:rPr lang="en-AU" dirty="0"/>
              <a:t> goes </a:t>
            </a:r>
            <a:r>
              <a:rPr lang="en-AU" i="1" dirty="0"/>
              <a:t>down</a:t>
            </a:r>
            <a:r>
              <a:rPr lang="en-AU" dirty="0"/>
              <a:t> smoothly for my  </a:t>
            </a:r>
            <a:br>
              <a:rPr lang="en-AU" dirty="0"/>
            </a:br>
            <a:r>
              <a:rPr lang="en-AU" dirty="0"/>
              <a:t>                      beloved.</a:t>
            </a:r>
          </a:p>
          <a:p>
            <a:pPr marL="0" indent="0">
              <a:buNone/>
            </a:pPr>
            <a:r>
              <a:rPr lang="en-AU" dirty="0"/>
              <a:t>     - I belong to Him so His desire and will is the </a:t>
            </a:r>
            <a:br>
              <a:rPr lang="en-AU" dirty="0"/>
            </a:br>
            <a:r>
              <a:rPr lang="en-AU" dirty="0"/>
              <a:t>        most important. </a:t>
            </a:r>
          </a:p>
          <a:p>
            <a:pPr marL="0" indent="0">
              <a:buNone/>
            </a:pPr>
            <a:r>
              <a:rPr lang="en-AU" dirty="0"/>
              <a:t>    </a:t>
            </a:r>
            <a:r>
              <a:rPr lang="en-AU" dirty="0" err="1"/>
              <a:t>SoS</a:t>
            </a:r>
            <a:r>
              <a:rPr lang="en-AU" dirty="0"/>
              <a:t> 6:3 - I am my beloved’s &amp; my beloved is mine.</a:t>
            </a:r>
          </a:p>
          <a:p>
            <a:pPr marL="571500" indent="-571500">
              <a:buAutoNum type="romanLcParenR"/>
            </a:pPr>
            <a:endParaRPr lang="en-AU" sz="1200" dirty="0"/>
          </a:p>
          <a:p>
            <a:pPr marL="0" indent="0">
              <a:buNone/>
            </a:pPr>
            <a:r>
              <a:rPr lang="en-AU" b="1" dirty="0"/>
              <a:t>ii) </a:t>
            </a:r>
            <a:r>
              <a:rPr lang="en-AU" b="1" u="sng" dirty="0"/>
              <a:t>Duty-based obedience</a:t>
            </a:r>
          </a:p>
          <a:p>
            <a:pPr marL="0" indent="0">
              <a:buNone/>
            </a:pPr>
            <a:r>
              <a:rPr lang="en-AU" dirty="0"/>
              <a:t>     - Obey even when we feel nothing</a:t>
            </a:r>
          </a:p>
          <a:p>
            <a:pPr marL="0" indent="0">
              <a:buNone/>
            </a:pPr>
            <a:endParaRPr lang="en-AU" sz="1200" b="1" u="sng" dirty="0"/>
          </a:p>
          <a:p>
            <a:pPr marL="571500" indent="-571500">
              <a:buAutoNum type="romanLcParenR" startAt="3"/>
            </a:pPr>
            <a:r>
              <a:rPr lang="en-AU" b="1" u="sng" dirty="0"/>
              <a:t>Fear-based obedience</a:t>
            </a:r>
          </a:p>
          <a:p>
            <a:pPr marL="0" indent="0">
              <a:buNone/>
            </a:pPr>
            <a:r>
              <a:rPr lang="en-AU" dirty="0"/>
              <a:t>      - Fear of negative consequences</a:t>
            </a:r>
          </a:p>
        </p:txBody>
      </p:sp>
    </p:spTree>
    <p:extLst>
      <p:ext uri="{BB962C8B-B14F-4D97-AF65-F5344CB8AC3E}">
        <p14:creationId xmlns:p14="http://schemas.microsoft.com/office/powerpoint/2010/main" val="351810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Effect transition="in" filter="fade">
                                      <p:cBhvr>
                                        <p:cTn id="1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12C9DC-45BD-4FA5-A684-338B6E6CA372}"/>
              </a:ext>
            </a:extLst>
          </p:cNvPr>
          <p:cNvSpPr>
            <a:spLocks noGrp="1"/>
          </p:cNvSpPr>
          <p:nvPr>
            <p:ph type="title"/>
          </p:nvPr>
        </p:nvSpPr>
        <p:spPr/>
        <p:txBody>
          <a:bodyPr/>
          <a:lstStyle/>
          <a:p>
            <a:r>
              <a:rPr lang="en-AU" dirty="0"/>
              <a:t>2) Progressive maturity</a:t>
            </a:r>
          </a:p>
        </p:txBody>
      </p:sp>
      <p:sp>
        <p:nvSpPr>
          <p:cNvPr id="3" name="Content Placeholder 2">
            <a:extLst>
              <a:ext uri="{FF2B5EF4-FFF2-40B4-BE49-F238E27FC236}">
                <a16:creationId xmlns:a16="http://schemas.microsoft.com/office/drawing/2014/main" xmlns="" id="{8DCACDB7-673D-4DFA-98F5-6C2A00675FFB}"/>
              </a:ext>
            </a:extLst>
          </p:cNvPr>
          <p:cNvSpPr>
            <a:spLocks noGrp="1"/>
          </p:cNvSpPr>
          <p:nvPr>
            <p:ph idx="1"/>
          </p:nvPr>
        </p:nvSpPr>
        <p:spPr>
          <a:xfrm>
            <a:off x="251520" y="1052736"/>
            <a:ext cx="8712968" cy="5256584"/>
          </a:xfrm>
        </p:spPr>
        <p:txBody>
          <a:bodyPr>
            <a:normAutofit fontScale="92500" lnSpcReduction="20000"/>
          </a:bodyPr>
          <a:lstStyle/>
          <a:p>
            <a:pPr marL="0" indent="0">
              <a:buNone/>
            </a:pPr>
            <a:r>
              <a:rPr lang="en-AU" b="1" dirty="0"/>
              <a:t>Challenging the comfort zone</a:t>
            </a:r>
          </a:p>
          <a:p>
            <a:pPr marL="0" indent="0">
              <a:buNone/>
            </a:pPr>
            <a:r>
              <a:rPr lang="en-AU" b="1" dirty="0" err="1"/>
              <a:t>SoS</a:t>
            </a:r>
            <a:r>
              <a:rPr lang="en-AU" b="1" dirty="0"/>
              <a:t> 2:3</a:t>
            </a:r>
            <a:r>
              <a:rPr lang="en-AU" dirty="0"/>
              <a:t> - Like an </a:t>
            </a:r>
            <a:r>
              <a:rPr lang="en-AU" b="1" u="sng" dirty="0"/>
              <a:t>apple tree </a:t>
            </a:r>
            <a:r>
              <a:rPr lang="en-AU" dirty="0"/>
              <a:t>among the trees of the woods, So is my beloved among the sons. I sat down in </a:t>
            </a:r>
            <a:r>
              <a:rPr lang="en-AU" b="1" u="sng" dirty="0"/>
              <a:t>his shade </a:t>
            </a:r>
            <a:r>
              <a:rPr lang="en-AU" dirty="0"/>
              <a:t>with great delight, And his fruit was sweet to my taste.</a:t>
            </a:r>
          </a:p>
          <a:p>
            <a:endParaRPr lang="en-AU" sz="2400" dirty="0"/>
          </a:p>
          <a:p>
            <a:pPr marL="0" indent="0">
              <a:buNone/>
            </a:pPr>
            <a:r>
              <a:rPr lang="en-AU" b="1" baseline="30000" dirty="0"/>
              <a:t> </a:t>
            </a:r>
            <a:r>
              <a:rPr lang="en-AU" b="1" dirty="0" err="1"/>
              <a:t>SoS</a:t>
            </a:r>
            <a:r>
              <a:rPr lang="en-AU" b="1" dirty="0"/>
              <a:t> 2:10 - </a:t>
            </a:r>
            <a:r>
              <a:rPr lang="en-AU" dirty="0"/>
              <a:t>beloved spoke, and said to me:</a:t>
            </a:r>
            <a:br>
              <a:rPr lang="en-AU" dirty="0"/>
            </a:br>
            <a:r>
              <a:rPr lang="en-AU" dirty="0"/>
              <a:t>“Rise up, my love, my fair one, and come away.</a:t>
            </a:r>
          </a:p>
          <a:p>
            <a:pPr marL="0" indent="0">
              <a:buNone/>
            </a:pPr>
            <a:endParaRPr lang="en-AU" sz="2400" dirty="0"/>
          </a:p>
          <a:p>
            <a:pPr marL="0" indent="0">
              <a:buNone/>
            </a:pPr>
            <a:r>
              <a:rPr lang="en-AU" b="1" dirty="0" err="1"/>
              <a:t>SoS</a:t>
            </a:r>
            <a:r>
              <a:rPr lang="en-AU" b="1" dirty="0"/>
              <a:t> 3:2</a:t>
            </a:r>
            <a:r>
              <a:rPr lang="en-AU" dirty="0"/>
              <a:t> - “I will rise now,” I said, And go about the city; In the streets and in the squares, I will seek the one I love.” I sought him, but I did not find him.</a:t>
            </a:r>
          </a:p>
        </p:txBody>
      </p:sp>
    </p:spTree>
    <p:extLst>
      <p:ext uri="{BB962C8B-B14F-4D97-AF65-F5344CB8AC3E}">
        <p14:creationId xmlns:p14="http://schemas.microsoft.com/office/powerpoint/2010/main" val="1443002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4145FB-E0CC-4DAA-8D9F-85209626340C}"/>
              </a:ext>
            </a:extLst>
          </p:cNvPr>
          <p:cNvSpPr>
            <a:spLocks noGrp="1"/>
          </p:cNvSpPr>
          <p:nvPr>
            <p:ph type="title"/>
          </p:nvPr>
        </p:nvSpPr>
        <p:spPr/>
        <p:txBody>
          <a:bodyPr/>
          <a:lstStyle/>
          <a:p>
            <a:r>
              <a:rPr lang="en-AU" dirty="0"/>
              <a:t>2) Progressive maturity</a:t>
            </a:r>
          </a:p>
        </p:txBody>
      </p:sp>
      <p:sp>
        <p:nvSpPr>
          <p:cNvPr id="3" name="Content Placeholder 2">
            <a:extLst>
              <a:ext uri="{FF2B5EF4-FFF2-40B4-BE49-F238E27FC236}">
                <a16:creationId xmlns:a16="http://schemas.microsoft.com/office/drawing/2014/main" xmlns="" id="{1EDFD703-681C-4330-AB50-7518E0680217}"/>
              </a:ext>
            </a:extLst>
          </p:cNvPr>
          <p:cNvSpPr>
            <a:spLocks noGrp="1"/>
          </p:cNvSpPr>
          <p:nvPr>
            <p:ph idx="1"/>
          </p:nvPr>
        </p:nvSpPr>
        <p:spPr>
          <a:xfrm>
            <a:off x="251520" y="1207293"/>
            <a:ext cx="8712968" cy="5030019"/>
          </a:xfrm>
        </p:spPr>
        <p:txBody>
          <a:bodyPr>
            <a:normAutofit fontScale="92500"/>
          </a:bodyPr>
          <a:lstStyle/>
          <a:p>
            <a:pPr marL="514350" indent="-514350">
              <a:buAutoNum type="alphaLcParenR"/>
            </a:pPr>
            <a:r>
              <a:rPr lang="en-AU" dirty="0"/>
              <a:t>He wants us to grow and experience new things with Him.</a:t>
            </a:r>
          </a:p>
          <a:p>
            <a:pPr marL="0" indent="0">
              <a:buNone/>
            </a:pPr>
            <a:r>
              <a:rPr lang="en-AU" dirty="0"/>
              <a:t>Milk vs Meat. </a:t>
            </a:r>
            <a:r>
              <a:rPr lang="en-AU" b="1" i="1" dirty="0"/>
              <a:t>1 Cor 3:2 </a:t>
            </a:r>
            <a:r>
              <a:rPr lang="en-AU" dirty="0"/>
              <a:t>- </a:t>
            </a:r>
            <a:r>
              <a:rPr lang="en-AU" i="1" dirty="0"/>
              <a:t>I fed you with milk and not with solid food; for until now you were not able to receive it, and even now you are still not able; for you are still carnal.</a:t>
            </a:r>
          </a:p>
          <a:p>
            <a:pPr marL="0" indent="0">
              <a:buNone/>
            </a:pPr>
            <a:endParaRPr lang="en-AU" dirty="0"/>
          </a:p>
          <a:p>
            <a:pPr marL="0" indent="0">
              <a:buNone/>
            </a:pPr>
            <a:r>
              <a:rPr lang="en-AU" dirty="0"/>
              <a:t>b) When He disciplines, it is not punishment or condemnation but to release us from what is holding us back.</a:t>
            </a:r>
          </a:p>
        </p:txBody>
      </p:sp>
    </p:spTree>
    <p:extLst>
      <p:ext uri="{BB962C8B-B14F-4D97-AF65-F5344CB8AC3E}">
        <p14:creationId xmlns:p14="http://schemas.microsoft.com/office/powerpoint/2010/main" val="144582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1AAFB7-FCE6-4B67-98BB-A9F7D9212777}"/>
              </a:ext>
            </a:extLst>
          </p:cNvPr>
          <p:cNvSpPr>
            <a:spLocks noGrp="1"/>
          </p:cNvSpPr>
          <p:nvPr>
            <p:ph type="title"/>
          </p:nvPr>
        </p:nvSpPr>
        <p:spPr/>
        <p:txBody>
          <a:bodyPr/>
          <a:lstStyle/>
          <a:p>
            <a:r>
              <a:rPr lang="en-AU" sz="3600" dirty="0"/>
              <a:t>3) Serving others with and unto the Lord</a:t>
            </a:r>
          </a:p>
        </p:txBody>
      </p:sp>
      <p:sp>
        <p:nvSpPr>
          <p:cNvPr id="3" name="Content Placeholder 2">
            <a:extLst>
              <a:ext uri="{FF2B5EF4-FFF2-40B4-BE49-F238E27FC236}">
                <a16:creationId xmlns:a16="http://schemas.microsoft.com/office/drawing/2014/main" xmlns="" id="{FEBD3350-C109-421B-9944-88E05462B0B7}"/>
              </a:ext>
            </a:extLst>
          </p:cNvPr>
          <p:cNvSpPr>
            <a:spLocks noGrp="1"/>
          </p:cNvSpPr>
          <p:nvPr>
            <p:ph idx="1"/>
          </p:nvPr>
        </p:nvSpPr>
        <p:spPr>
          <a:xfrm>
            <a:off x="251520" y="1207293"/>
            <a:ext cx="8712968" cy="5030019"/>
          </a:xfrm>
        </p:spPr>
        <p:txBody>
          <a:bodyPr>
            <a:normAutofit fontScale="92500"/>
          </a:bodyPr>
          <a:lstStyle/>
          <a:p>
            <a:pPr marL="0" indent="0">
              <a:buNone/>
            </a:pPr>
            <a:r>
              <a:rPr lang="en-AU" dirty="0" err="1"/>
              <a:t>SoS</a:t>
            </a:r>
            <a:r>
              <a:rPr lang="en-AU" dirty="0"/>
              <a:t> 6:11 - I went down to the </a:t>
            </a:r>
            <a:r>
              <a:rPr lang="en-AU" u="sng" dirty="0"/>
              <a:t>garden</a:t>
            </a:r>
            <a:r>
              <a:rPr lang="en-AU" dirty="0"/>
              <a:t> of nuts, to see the verdure of the valley, to see whether the </a:t>
            </a:r>
            <a:r>
              <a:rPr lang="en-AU" u="sng" dirty="0"/>
              <a:t>vine</a:t>
            </a:r>
            <a:r>
              <a:rPr lang="en-AU" dirty="0"/>
              <a:t> had budded and the pomegranates had bloomed.</a:t>
            </a:r>
          </a:p>
          <a:p>
            <a:pPr marL="0" indent="0">
              <a:buNone/>
            </a:pPr>
            <a:r>
              <a:rPr lang="en-AU" dirty="0"/>
              <a:t>Garden &amp; Vine – Body of Christ, His people</a:t>
            </a:r>
          </a:p>
          <a:p>
            <a:pPr marL="0" indent="0">
              <a:buNone/>
            </a:pPr>
            <a:r>
              <a:rPr lang="en-AU" i="1" dirty="0"/>
              <a:t>1 Cor 3:9 -  For we are God’s fellow workers; you are God’s field, you are God’s building</a:t>
            </a:r>
          </a:p>
          <a:p>
            <a:pPr marL="0" indent="0">
              <a:buNone/>
            </a:pPr>
            <a:r>
              <a:rPr lang="en-AU" dirty="0"/>
              <a:t>Budded - ‘immature’ ones budding</a:t>
            </a:r>
          </a:p>
          <a:p>
            <a:pPr marL="0" indent="0">
              <a:buNone/>
            </a:pPr>
            <a:r>
              <a:rPr lang="en-AU" i="1" dirty="0">
                <a:solidFill>
                  <a:srgbClr val="FF0000"/>
                </a:solidFill>
                <a:effectLst>
                  <a:outerShdw blurRad="38100" dist="38100" dir="2700000" algn="tl">
                    <a:srgbClr val="000000">
                      <a:alpha val="43137"/>
                    </a:srgbClr>
                  </a:outerShdw>
                </a:effectLst>
              </a:rPr>
              <a:t>Enthusiasm for others flow from knowing His enthusiasm for us when we were immature</a:t>
            </a:r>
          </a:p>
        </p:txBody>
      </p:sp>
    </p:spTree>
    <p:extLst>
      <p:ext uri="{BB962C8B-B14F-4D97-AF65-F5344CB8AC3E}">
        <p14:creationId xmlns:p14="http://schemas.microsoft.com/office/powerpoint/2010/main" val="74877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1AAFB7-FCE6-4B67-98BB-A9F7D9212777}"/>
              </a:ext>
            </a:extLst>
          </p:cNvPr>
          <p:cNvSpPr>
            <a:spLocks noGrp="1"/>
          </p:cNvSpPr>
          <p:nvPr>
            <p:ph type="title"/>
          </p:nvPr>
        </p:nvSpPr>
        <p:spPr/>
        <p:txBody>
          <a:bodyPr/>
          <a:lstStyle/>
          <a:p>
            <a:r>
              <a:rPr lang="en-AU" sz="3600" dirty="0"/>
              <a:t>3) Serving others with and unto the Lord</a:t>
            </a:r>
          </a:p>
        </p:txBody>
      </p:sp>
      <p:sp>
        <p:nvSpPr>
          <p:cNvPr id="3" name="Content Placeholder 2">
            <a:extLst>
              <a:ext uri="{FF2B5EF4-FFF2-40B4-BE49-F238E27FC236}">
                <a16:creationId xmlns:a16="http://schemas.microsoft.com/office/drawing/2014/main" xmlns="" id="{FEBD3350-C109-421B-9944-88E05462B0B7}"/>
              </a:ext>
            </a:extLst>
          </p:cNvPr>
          <p:cNvSpPr>
            <a:spLocks noGrp="1"/>
          </p:cNvSpPr>
          <p:nvPr>
            <p:ph idx="1"/>
          </p:nvPr>
        </p:nvSpPr>
        <p:spPr>
          <a:xfrm>
            <a:off x="251520" y="991269"/>
            <a:ext cx="8712968" cy="5318051"/>
          </a:xfrm>
        </p:spPr>
        <p:txBody>
          <a:bodyPr>
            <a:normAutofit fontScale="92500" lnSpcReduction="10000"/>
          </a:bodyPr>
          <a:lstStyle/>
          <a:p>
            <a:pPr marL="0" indent="0">
              <a:buNone/>
            </a:pPr>
            <a:r>
              <a:rPr lang="en-AU" i="1" dirty="0" err="1"/>
              <a:t>SoS</a:t>
            </a:r>
            <a:r>
              <a:rPr lang="en-AU" i="1" dirty="0"/>
              <a:t> 6:12 - Before I was even aware, My soul had made me as the chariots of my noble people.</a:t>
            </a:r>
          </a:p>
          <a:p>
            <a:pPr marL="0" indent="0">
              <a:buNone/>
            </a:pPr>
            <a:r>
              <a:rPr lang="en-AU" dirty="0"/>
              <a:t>- Suddenly, in the midst of serving, there is  zeal and compassion for God’s people.</a:t>
            </a:r>
          </a:p>
          <a:p>
            <a:pPr marL="0" indent="0">
              <a:buNone/>
            </a:pPr>
            <a:r>
              <a:rPr lang="en-AU" dirty="0"/>
              <a:t>- Chariot = move swiftly and powerfully towards the people.</a:t>
            </a:r>
          </a:p>
          <a:p>
            <a:pPr marL="0" indent="0">
              <a:buNone/>
            </a:pPr>
            <a:endParaRPr lang="en-AU" sz="1700" dirty="0"/>
          </a:p>
          <a:p>
            <a:pPr marL="0" indent="0">
              <a:buNone/>
            </a:pPr>
            <a:r>
              <a:rPr lang="en-AU" dirty="0"/>
              <a:t>As we put out focus on the Lord, we are continually refreshed and renewed.</a:t>
            </a:r>
          </a:p>
          <a:p>
            <a:pPr marL="0" indent="0">
              <a:buNone/>
            </a:pPr>
            <a:r>
              <a:rPr lang="en-AU" dirty="0"/>
              <a:t>Col 3:23 -  And whatever you do, do it heartily, as to the Lord and not to men.</a:t>
            </a:r>
          </a:p>
        </p:txBody>
      </p:sp>
    </p:spTree>
    <p:extLst>
      <p:ext uri="{BB962C8B-B14F-4D97-AF65-F5344CB8AC3E}">
        <p14:creationId xmlns:p14="http://schemas.microsoft.com/office/powerpoint/2010/main" val="283402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1AAFB7-FCE6-4B67-98BB-A9F7D9212777}"/>
              </a:ext>
            </a:extLst>
          </p:cNvPr>
          <p:cNvSpPr>
            <a:spLocks noGrp="1"/>
          </p:cNvSpPr>
          <p:nvPr>
            <p:ph type="title"/>
          </p:nvPr>
        </p:nvSpPr>
        <p:spPr/>
        <p:txBody>
          <a:bodyPr/>
          <a:lstStyle/>
          <a:p>
            <a:r>
              <a:rPr lang="en-AU" sz="3600" dirty="0"/>
              <a:t>3) Serving others with and unto the Lord</a:t>
            </a:r>
          </a:p>
        </p:txBody>
      </p:sp>
      <p:sp>
        <p:nvSpPr>
          <p:cNvPr id="3" name="Content Placeholder 2">
            <a:extLst>
              <a:ext uri="{FF2B5EF4-FFF2-40B4-BE49-F238E27FC236}">
                <a16:creationId xmlns:a16="http://schemas.microsoft.com/office/drawing/2014/main" xmlns="" id="{FEBD3350-C109-421B-9944-88E05462B0B7}"/>
              </a:ext>
            </a:extLst>
          </p:cNvPr>
          <p:cNvSpPr>
            <a:spLocks noGrp="1"/>
          </p:cNvSpPr>
          <p:nvPr>
            <p:ph idx="1"/>
          </p:nvPr>
        </p:nvSpPr>
        <p:spPr>
          <a:xfrm>
            <a:off x="251520" y="1207293"/>
            <a:ext cx="8712968" cy="5030019"/>
          </a:xfrm>
        </p:spPr>
        <p:txBody>
          <a:bodyPr>
            <a:normAutofit lnSpcReduction="10000"/>
          </a:bodyPr>
          <a:lstStyle/>
          <a:p>
            <a:pPr marL="0" indent="0">
              <a:buNone/>
            </a:pPr>
            <a:r>
              <a:rPr lang="en-AU" i="1" dirty="0" err="1"/>
              <a:t>SoS</a:t>
            </a:r>
            <a:r>
              <a:rPr lang="en-AU" i="1" dirty="0"/>
              <a:t> 7:11-12</a:t>
            </a:r>
          </a:p>
          <a:p>
            <a:pPr marL="0" indent="0">
              <a:buNone/>
            </a:pPr>
            <a:r>
              <a:rPr lang="en-AU" dirty="0"/>
              <a:t>Come, my beloved,</a:t>
            </a:r>
          </a:p>
          <a:p>
            <a:pPr marL="0" indent="0">
              <a:buNone/>
            </a:pPr>
            <a:r>
              <a:rPr lang="en-AU" b="1" u="sng" dirty="0"/>
              <a:t>Let us</a:t>
            </a:r>
            <a:r>
              <a:rPr lang="en-AU" b="1" dirty="0"/>
              <a:t> </a:t>
            </a:r>
            <a:r>
              <a:rPr lang="en-AU" dirty="0"/>
              <a:t>go forth to the field;</a:t>
            </a:r>
          </a:p>
          <a:p>
            <a:pPr marL="0" indent="0">
              <a:buNone/>
            </a:pPr>
            <a:r>
              <a:rPr lang="en-AU" b="1" u="sng" dirty="0"/>
              <a:t>Let us</a:t>
            </a:r>
            <a:r>
              <a:rPr lang="en-AU" b="1" dirty="0"/>
              <a:t> </a:t>
            </a:r>
            <a:r>
              <a:rPr lang="en-AU" dirty="0"/>
              <a:t>lodge in the villages.</a:t>
            </a:r>
          </a:p>
          <a:p>
            <a:pPr marL="0" indent="0">
              <a:buNone/>
            </a:pPr>
            <a:r>
              <a:rPr lang="en-AU" b="1" u="sng" dirty="0"/>
              <a:t>Let us</a:t>
            </a:r>
            <a:r>
              <a:rPr lang="en-AU" b="1" dirty="0"/>
              <a:t> </a:t>
            </a:r>
            <a:r>
              <a:rPr lang="en-AU" dirty="0"/>
              <a:t>get up </a:t>
            </a:r>
            <a:r>
              <a:rPr lang="en-AU" b="1" u="sng" dirty="0"/>
              <a:t>early</a:t>
            </a:r>
            <a:r>
              <a:rPr lang="en-AU" dirty="0"/>
              <a:t> to the vineyards;</a:t>
            </a:r>
          </a:p>
          <a:p>
            <a:pPr marL="0" indent="0">
              <a:buNone/>
            </a:pPr>
            <a:r>
              <a:rPr lang="en-AU" b="1" u="sng" dirty="0"/>
              <a:t>Let us</a:t>
            </a:r>
            <a:r>
              <a:rPr lang="en-AU" b="1" dirty="0"/>
              <a:t> </a:t>
            </a:r>
            <a:r>
              <a:rPr lang="en-AU" dirty="0"/>
              <a:t>see if the vine has budded,</a:t>
            </a:r>
          </a:p>
          <a:p>
            <a:pPr marL="0" indent="0">
              <a:buNone/>
            </a:pPr>
            <a:r>
              <a:rPr lang="en-AU" dirty="0"/>
              <a:t>Whether the grape blossoms are open,</a:t>
            </a:r>
          </a:p>
          <a:p>
            <a:pPr marL="0" indent="0">
              <a:buNone/>
            </a:pPr>
            <a:r>
              <a:rPr lang="en-AU" dirty="0"/>
              <a:t>And the pomegranates are in bloom.</a:t>
            </a:r>
          </a:p>
          <a:p>
            <a:pPr marL="0" indent="0">
              <a:buNone/>
            </a:pPr>
            <a:r>
              <a:rPr lang="en-AU" b="1" u="sng" dirty="0"/>
              <a:t>There I will give you my love</a:t>
            </a:r>
            <a:r>
              <a:rPr lang="en-AU" dirty="0"/>
              <a:t>.</a:t>
            </a:r>
          </a:p>
        </p:txBody>
      </p:sp>
    </p:spTree>
    <p:extLst>
      <p:ext uri="{BB962C8B-B14F-4D97-AF65-F5344CB8AC3E}">
        <p14:creationId xmlns:p14="http://schemas.microsoft.com/office/powerpoint/2010/main" val="218214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69C64A-3FEB-447A-8D86-59C12123FBFF}"/>
              </a:ext>
            </a:extLst>
          </p:cNvPr>
          <p:cNvSpPr>
            <a:spLocks noGrp="1"/>
          </p:cNvSpPr>
          <p:nvPr>
            <p:ph type="title"/>
          </p:nvPr>
        </p:nvSpPr>
        <p:spPr>
          <a:xfrm>
            <a:off x="180528" y="72008"/>
            <a:ext cx="9144000" cy="1052736"/>
          </a:xfrm>
        </p:spPr>
        <p:txBody>
          <a:bodyPr/>
          <a:lstStyle/>
          <a:p>
            <a:r>
              <a:rPr lang="en-AU" dirty="0"/>
              <a:t>Conclusion</a:t>
            </a:r>
          </a:p>
        </p:txBody>
      </p:sp>
      <p:sp>
        <p:nvSpPr>
          <p:cNvPr id="3" name="Content Placeholder 2">
            <a:extLst>
              <a:ext uri="{FF2B5EF4-FFF2-40B4-BE49-F238E27FC236}">
                <a16:creationId xmlns:a16="http://schemas.microsoft.com/office/drawing/2014/main" xmlns="" id="{F19279AB-7142-47A5-8566-7C9C64129921}"/>
              </a:ext>
            </a:extLst>
          </p:cNvPr>
          <p:cNvSpPr>
            <a:spLocks noGrp="1"/>
          </p:cNvSpPr>
          <p:nvPr>
            <p:ph idx="1"/>
          </p:nvPr>
        </p:nvSpPr>
        <p:spPr>
          <a:xfrm>
            <a:off x="251520" y="1207293"/>
            <a:ext cx="8712968" cy="4958011"/>
          </a:xfrm>
        </p:spPr>
        <p:txBody>
          <a:bodyPr>
            <a:normAutofit/>
          </a:bodyPr>
          <a:lstStyle/>
          <a:p>
            <a:r>
              <a:rPr lang="en-AU" dirty="0"/>
              <a:t>When God’s great love is revealed to us, It is easier to respond in love-obedience.</a:t>
            </a:r>
          </a:p>
          <a:p>
            <a:endParaRPr lang="en-AU" sz="1000" dirty="0"/>
          </a:p>
          <a:p>
            <a:r>
              <a:rPr lang="en-AU" dirty="0"/>
              <a:t>His desire is not for us to remain where we are but go up higher and higher to where He is (maturity process).</a:t>
            </a:r>
          </a:p>
          <a:p>
            <a:endParaRPr lang="en-AU" sz="1000" dirty="0"/>
          </a:p>
          <a:p>
            <a:r>
              <a:rPr lang="en-AU" dirty="0"/>
              <a:t>As we mature in Him, we see His heart for others in the family and those outside</a:t>
            </a:r>
            <a:br>
              <a:rPr lang="en-AU" dirty="0"/>
            </a:br>
            <a:r>
              <a:rPr lang="en-AU" dirty="0"/>
              <a:t>Learn to see others as how He sees us.</a:t>
            </a:r>
          </a:p>
        </p:txBody>
      </p:sp>
    </p:spTree>
    <p:extLst>
      <p:ext uri="{BB962C8B-B14F-4D97-AF65-F5344CB8AC3E}">
        <p14:creationId xmlns:p14="http://schemas.microsoft.com/office/powerpoint/2010/main" val="27537019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9290</TotalTime>
  <Words>807</Words>
  <Application>Microsoft Office PowerPoint</Application>
  <PresentationFormat>On-screen Show (4:3)</PresentationFormat>
  <Paragraphs>117</Paragraphs>
  <Slides>17</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맑은 고딕</vt:lpstr>
      <vt:lpstr>Arial</vt:lpstr>
      <vt:lpstr>Arial Rounded MT Bold</vt:lpstr>
      <vt:lpstr>Calibri</vt:lpstr>
      <vt:lpstr>Century Gothic</vt:lpstr>
      <vt:lpstr>Office Theme</vt:lpstr>
      <vt:lpstr>Partnership of mature Sons  with the Father</vt:lpstr>
      <vt:lpstr>Luke 1:13-17</vt:lpstr>
      <vt:lpstr>Our Father in heaven</vt:lpstr>
      <vt:lpstr>The bride (Church) and Bridegroom King</vt:lpstr>
      <vt:lpstr>The bride (Church) and Bridegroom King</vt:lpstr>
      <vt:lpstr>The bride (Church) and Bridegroom King</vt:lpstr>
      <vt:lpstr>The bride (Church) and Bridegroom King</vt:lpstr>
      <vt:lpstr>Songs of Solomon 8:6-7</vt:lpstr>
      <vt:lpstr>The greatest commandment</vt:lpstr>
      <vt:lpstr>He sees us as beautiful and precious</vt:lpstr>
      <vt:lpstr>1) Develop love-obedience</vt:lpstr>
      <vt:lpstr>2) Progressive maturity</vt:lpstr>
      <vt:lpstr>2) Progressive maturity</vt:lpstr>
      <vt:lpstr>3) Serving others with and unto the Lord</vt:lpstr>
      <vt:lpstr>3) Serving others with and unto the Lord</vt:lpstr>
      <vt:lpstr>3) Serving others with and unto the Lord</vt:lpstr>
      <vt:lpstr>Conclusion</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151</cp:revision>
  <cp:lastPrinted>2016-05-21T23:01:06Z</cp:lastPrinted>
  <dcterms:created xsi:type="dcterms:W3CDTF">2014-04-01T16:35:38Z</dcterms:created>
  <dcterms:modified xsi:type="dcterms:W3CDTF">2019-01-27T00:24:01Z</dcterms:modified>
</cp:coreProperties>
</file>